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FC4EE-5F52-4E0E-8C39-3A1CCBDDAC41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F83EC-C5E7-4CE0-AF3B-CD33A58D4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164FA-53A1-474D-91F8-91F878EE6CC6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1A418-D831-4B16-933D-858351042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1A418-D831-4B16-933D-858351042E7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8F07-3384-447E-B4BA-B9C10373D536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ED3CB58-49C4-4D3A-894B-781697BB2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  <p:sndAc>
      <p:stSnd>
        <p:snd r:embed="rId1" name="hamm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8F07-3384-447E-B4BA-B9C10373D536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CB58-49C4-4D3A-894B-781697BB2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  <p:sndAc>
      <p:stSnd>
        <p:snd r:embed="rId1" name="hamm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8F07-3384-447E-B4BA-B9C10373D536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CB58-49C4-4D3A-894B-781697BB2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  <p:sndAc>
      <p:stSnd>
        <p:snd r:embed="rId1" name="hamme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8F07-3384-447E-B4BA-B9C10373D536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ED3CB58-49C4-4D3A-894B-781697BB2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  <p:sndAc>
      <p:stSnd>
        <p:snd r:embed="rId1" name="hammer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8F07-3384-447E-B4BA-B9C10373D536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CB58-49C4-4D3A-894B-781697BB2D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/>
    <p:sndAc>
      <p:stSnd>
        <p:snd r:embed="rId1" name="hamme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8F07-3384-447E-B4BA-B9C10373D536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CB58-49C4-4D3A-894B-781697BB2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  <p:sndAc>
      <p:stSnd>
        <p:snd r:embed="rId1" name="hamm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8F07-3384-447E-B4BA-B9C10373D536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ED3CB58-49C4-4D3A-894B-781697BB2D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heel/>
    <p:sndAc>
      <p:stSnd>
        <p:snd r:embed="rId1" name="hamme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8F07-3384-447E-B4BA-B9C10373D536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CB58-49C4-4D3A-894B-781697BB2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  <p:sndAc>
      <p:stSnd>
        <p:snd r:embed="rId1" name="hamme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8F07-3384-447E-B4BA-B9C10373D536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CB58-49C4-4D3A-894B-781697BB2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  <p:sndAc>
      <p:stSnd>
        <p:snd r:embed="rId1" name="hamm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8F07-3384-447E-B4BA-B9C10373D536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CB58-49C4-4D3A-894B-781697BB2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  <p:sndAc>
      <p:stSnd>
        <p:snd r:embed="rId1" name="hamm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8F07-3384-447E-B4BA-B9C10373D536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CB58-49C4-4D3A-894B-781697BB2D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heel/>
    <p:sndAc>
      <p:stSnd>
        <p:snd r:embed="rId1" name="hamm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908F07-3384-447E-B4BA-B9C10373D536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ED3CB58-49C4-4D3A-894B-781697BB2D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wheel/>
    <p:sndAc>
      <p:stSnd>
        <p:snd r:embed="rId13" name="hammer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         </a:t>
            </a:r>
            <a:r>
              <a:rPr lang="ru-RU" sz="2000" dirty="0" err="1" smtClean="0"/>
              <a:t>МкОУ</a:t>
            </a:r>
            <a:r>
              <a:rPr lang="ru-RU" sz="2000" dirty="0" smtClean="0"/>
              <a:t> </a:t>
            </a:r>
            <a:r>
              <a:rPr lang="ru-RU" sz="2000" dirty="0" smtClean="0"/>
              <a:t>Остяцкая </a:t>
            </a:r>
            <a:r>
              <a:rPr lang="ru-RU" sz="2000" dirty="0" smtClean="0"/>
              <a:t>ОШ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/>
              <a:t> </a:t>
            </a:r>
            <a:r>
              <a:rPr lang="ru-RU" dirty="0" smtClean="0"/>
              <a:t>         Пиление </a:t>
            </a:r>
            <a:r>
              <a:rPr lang="ru-RU" dirty="0"/>
              <a:t>столярной ножовкой</a:t>
            </a:r>
            <a:br>
              <a:rPr lang="ru-RU" dirty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Пиление является одной из наиболее ответственных операций в процессе обработки древесины. От качества его выполнения во многом зависят качество изготовления деталей и экономия древесины. Правильно выполнив пиление, можно уменьшить припуски на последующее строгание и время на изготовление детали.</a:t>
            </a:r>
          </a:p>
          <a:p>
            <a:endParaRPr lang="ru-RU" sz="1600" dirty="0" smtClean="0"/>
          </a:p>
          <a:p>
            <a:r>
              <a:rPr lang="ru-RU" sz="1600" dirty="0" smtClean="0"/>
              <a:t>Составил учитель технологии  Сурков Г.Н.</a:t>
            </a:r>
            <a:endParaRPr lang="ru-RU" sz="1600" dirty="0"/>
          </a:p>
        </p:txBody>
      </p:sp>
      <p:pic>
        <p:nvPicPr>
          <p:cNvPr id="7" name="Содержимое 6" descr="im_54_s.jpg"/>
          <p:cNvPicPr>
            <a:picLocks noGrp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1571612"/>
            <a:ext cx="328614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  <p:sndAc>
      <p:stSnd>
        <p:snd r:embed="rId3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357166"/>
            <a:ext cx="87868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        Примеры использования пил и ножовок для распиливания        разных заготовок и фигурного выпиливания.</a:t>
            </a:r>
            <a:endParaRPr lang="ru-RU" sz="2400" dirty="0"/>
          </a:p>
        </p:txBody>
      </p:sp>
      <p:pic>
        <p:nvPicPr>
          <p:cNvPr id="3" name="Рисунок 2" descr="im_74_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357298"/>
            <a:ext cx="385765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im_75_s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1357298"/>
            <a:ext cx="371477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600"/>
                            </p:stCondLst>
                            <p:childTnLst>
                              <p:par>
                                <p:cTn id="11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600"/>
                            </p:stCondLst>
                            <p:childTnLst>
                              <p:par>
                                <p:cTn id="1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357166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ПРАВИЛА БЕЗОПАСНОЙ РАБОТЫ 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500174"/>
            <a:ext cx="78581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1.Надежно закреплять заготовку при пилении. </a:t>
            </a:r>
            <a:br>
              <a:rPr lang="ru-RU" sz="2800" dirty="0" smtClean="0"/>
            </a:br>
            <a:r>
              <a:rPr lang="ru-RU" sz="2800" dirty="0" smtClean="0"/>
              <a:t>2.Пользоваться упорами, </a:t>
            </a:r>
            <a:r>
              <a:rPr lang="ru-RU" sz="2800" dirty="0" err="1" smtClean="0"/>
              <a:t>стуслом</a:t>
            </a:r>
            <a:r>
              <a:rPr lang="ru-RU" sz="2800" dirty="0" smtClean="0"/>
              <a:t> и другими приспособлениями. </a:t>
            </a:r>
            <a:br>
              <a:rPr lang="ru-RU" sz="2800" dirty="0" smtClean="0"/>
            </a:br>
            <a:r>
              <a:rPr lang="ru-RU" sz="2800" dirty="0" smtClean="0"/>
              <a:t>3.Пилить только исправной, остро заточенной пилой. </a:t>
            </a:r>
            <a:br>
              <a:rPr lang="ru-RU" sz="2800" dirty="0" smtClean="0"/>
            </a:br>
            <a:r>
              <a:rPr lang="ru-RU" sz="2800" dirty="0" smtClean="0"/>
              <a:t>4.Не допускать перекоса пилы при пилении. </a:t>
            </a:r>
            <a:br>
              <a:rPr lang="ru-RU" sz="2800" dirty="0" smtClean="0"/>
            </a:br>
            <a:r>
              <a:rPr lang="ru-RU" sz="2800" dirty="0" smtClean="0"/>
              <a:t>5.Не делать резких движений пилой. </a:t>
            </a:r>
            <a:br>
              <a:rPr lang="ru-RU" sz="2800" dirty="0" smtClean="0"/>
            </a:br>
            <a:r>
              <a:rPr lang="ru-RU" sz="2800" dirty="0" smtClean="0"/>
              <a:t>6.Не держать левую руку близко к полотну пилы. </a:t>
            </a:r>
            <a:br>
              <a:rPr lang="ru-RU" sz="2800" dirty="0" smtClean="0"/>
            </a:br>
            <a:r>
              <a:rPr lang="ru-RU" sz="2800" dirty="0" smtClean="0"/>
              <a:t>7.Класть пилу на верстак зубьями от себя. </a:t>
            </a:r>
            <a:br>
              <a:rPr lang="ru-RU" sz="2800" dirty="0" smtClean="0"/>
            </a:br>
            <a:r>
              <a:rPr lang="ru-RU" sz="2800" dirty="0" smtClean="0"/>
              <a:t>8.Не сдувать опилки и не сметать их рукой. Пользоваться только щеткой. </a:t>
            </a:r>
            <a:endParaRPr lang="ru-RU" sz="2800" dirty="0"/>
          </a:p>
        </p:txBody>
      </p:sp>
    </p:spTree>
  </p:cSld>
  <p:clrMapOvr>
    <a:masterClrMapping/>
  </p:clrMapOvr>
  <p:transition>
    <p:wheel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_52_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28604"/>
            <a:ext cx="1524000" cy="1905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reflection blurRad="6350" stA="50000" endA="300" endPos="38500" dist="50800" dir="5400000" sy="-100000" algn="bl" rotWithShape="0"/>
          </a:effectLst>
        </p:spPr>
      </p:pic>
      <p:pic>
        <p:nvPicPr>
          <p:cNvPr id="6" name="Рисунок 5" descr="im_53_s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428604"/>
            <a:ext cx="28384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0000" endA="300" endPos="55000" dir="5400000" sy="-100000" algn="bl" rotWithShape="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2286000" y="428604"/>
            <a:ext cx="35004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Ручные столярные пилы делят на натянутые с тонким пильным полотном и ненатянутые со свободным, более толстым полотном. К натянутым пилам относятся все лучковые пилы, а к пилам, имеющим свободное полотно,— ножовки.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2786058"/>
            <a:ext cx="85011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 направлению разрезания волокон различают поперечное, продольное и смешанное пиление.</a:t>
            </a:r>
            <a:br>
              <a:rPr lang="ru-RU" dirty="0"/>
            </a:br>
            <a:r>
              <a:rPr lang="ru-RU" dirty="0"/>
              <a:t>При поперечном пилении направление реза (пропила) перпендикулярно волокнам. </a:t>
            </a:r>
            <a:br>
              <a:rPr lang="ru-RU" dirty="0"/>
            </a:br>
            <a:r>
              <a:rPr lang="ru-RU" dirty="0"/>
              <a:t>При продольном пилении — параллельно волокнам. При смешанном пилении — направлено под углом к ним. 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4675943"/>
            <a:ext cx="83582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Режущим элементом любой пилы является лента с нарезанными на ней зубьями. Каждый зуб представляет собой резец. Зубья пил характеризуются также шагом и высотой: высота — кратчайшее расстояние между основанием и вершиной зуба; шаг — расстояние между вершинами соседних зубьев.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wheel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_56_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85728"/>
            <a:ext cx="271464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im_59_s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643182"/>
            <a:ext cx="271464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im_57_s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4" y="285728"/>
            <a:ext cx="28098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im_60_s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4" y="2500306"/>
            <a:ext cx="280987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86116" y="500042"/>
            <a:ext cx="2357454" cy="3836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поперечного пиления заготовок применяют пилы, у которых зубья имеют прямой треугольный профиль, а для продольного пиления — пилы с наклонным профилем зубьев.</a:t>
            </a:r>
            <a:r>
              <a:rPr lang="en-US" dirty="0" smtClean="0"/>
              <a:t> </a:t>
            </a:r>
            <a:r>
              <a:rPr lang="ru-RU" dirty="0" smtClean="0"/>
              <a:t>Ручные пилы выпускают с мелкими и крупными зубьями.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572008"/>
            <a:ext cx="84296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пил для поперечного пиления острые режущие кромки вершин зубьев поочередно надрезают волокна древесины и выносят отколовшиеся частички древесины в виде опилок.</a:t>
            </a:r>
            <a:br>
              <a:rPr lang="ru-RU" dirty="0"/>
            </a:br>
            <a:r>
              <a:rPr lang="ru-RU" dirty="0"/>
              <a:t>У пил для продольного пиления выступающие вперед режущие кромки наклонных зубьев срезают волокна древесины и отрезанные частички скалываются вдоль волокон, образуя опилки. Ниже на рисунках показаны формы зубьев и схемы </a:t>
            </a:r>
            <a:r>
              <a:rPr lang="ru-RU" dirty="0" err="1"/>
              <a:t>перерезания</a:t>
            </a:r>
            <a:r>
              <a:rPr lang="ru-RU" dirty="0"/>
              <a:t> волокон продольными и поперечными пилами.</a:t>
            </a:r>
          </a:p>
        </p:txBody>
      </p:sp>
    </p:spTree>
  </p:cSld>
  <p:clrMapOvr>
    <a:masterClrMapping/>
  </p:clrMapOvr>
  <p:transition>
    <p:wheel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42910" y="785794"/>
          <a:ext cx="8072494" cy="5483848"/>
        </p:xfrm>
        <a:graphic>
          <a:graphicData uri="http://schemas.openxmlformats.org/drawingml/2006/table">
            <a:tbl>
              <a:tblPr/>
              <a:tblGrid>
                <a:gridCol w="2911622"/>
                <a:gridCol w="2446228"/>
                <a:gridCol w="271464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Виды ножовок и специальных пил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Назначение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Внешний вид и устройство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5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              Широкая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                Поперечное грубое пиление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3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        Узкая (курковая)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     Сквозное пропиливание на плоскости  и  криволинейное пиление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5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   Обушковая (прорезная)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Чистовое </a:t>
                      </a:r>
                      <a:r>
                        <a:rPr lang="ru-RU" sz="1800" dirty="0" err="1">
                          <a:latin typeface="Calibri"/>
                          <a:ea typeface="Calibri"/>
                          <a:cs typeface="Times New Roman"/>
                        </a:rPr>
                        <a:t>запиливание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 неглубоких пропилов и подгонка изделий при сборке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   Наградка (полотно из    обрезков старых пил)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         Неглубокое пропиливание пазов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34" name="Рисунок 12" descr="shir nozho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1500174"/>
            <a:ext cx="2324100" cy="952500"/>
          </a:xfrm>
          <a:prstGeom prst="rect">
            <a:avLst/>
          </a:prstGeom>
          <a:noFill/>
        </p:spPr>
      </p:pic>
      <p:pic>
        <p:nvPicPr>
          <p:cNvPr id="1033" name="Рисунок 13" descr="kurkovk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2857496"/>
            <a:ext cx="2028825" cy="762000"/>
          </a:xfrm>
          <a:prstGeom prst="rect">
            <a:avLst/>
          </a:prstGeom>
          <a:noFill/>
        </p:spPr>
      </p:pic>
      <p:pic>
        <p:nvPicPr>
          <p:cNvPr id="1032" name="Рисунок 14" descr="pila so spinkoj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4143380"/>
            <a:ext cx="1952625" cy="828675"/>
          </a:xfrm>
          <a:prstGeom prst="rect">
            <a:avLst/>
          </a:prstGeom>
          <a:noFill/>
        </p:spPr>
      </p:pic>
      <p:pic>
        <p:nvPicPr>
          <p:cNvPr id="1031" name="Рисунок 15" descr="pila dlia soje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72264" y="5357826"/>
            <a:ext cx="1771650" cy="733425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214414" y="214290"/>
            <a:ext cx="62366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Назначение инструментов для пиления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5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50"/>
                            </p:stCondLst>
                            <p:childTnLst>
                              <p:par>
                                <p:cTn id="1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50"/>
                            </p:stCondLst>
                            <p:childTnLst>
                              <p:par>
                                <p:cTn id="2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50"/>
                            </p:stCondLst>
                            <p:childTnLst>
                              <p:par>
                                <p:cTn id="2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50"/>
                            </p:stCondLst>
                            <p:childTnLst>
                              <p:par>
                                <p:cTn id="3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28572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Разводка зубьев пил.</a:t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3" name="Рисунок 2" descr="im_61_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071546"/>
            <a:ext cx="23050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643174" y="1071546"/>
            <a:ext cx="62151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 пилении полотно пилы трется о стенки отделяемых частей древесины. И чтобы его не зажимало в пропиле, зубья пилы должны быть разведены(развод зубьев), т. е. поочередно отогнуты в разные стороны. Благодаря этому пропил становится немного шире и пиление облегчается. </a:t>
            </a:r>
            <a:endParaRPr lang="ru-RU" dirty="0"/>
          </a:p>
        </p:txBody>
      </p:sp>
      <p:pic>
        <p:nvPicPr>
          <p:cNvPr id="5" name="Рисунок 4" descr="vidy razvodok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3286124"/>
            <a:ext cx="44958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929190" y="3286124"/>
            <a:ext cx="364333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Разводки бывают разных форм. На рисунке слева(а) показаны основные виды разводок. На рисунке б и в - показаны правильно разведённые зубья для поперечного(б) и продольного пиления(в).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heel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214290"/>
            <a:ext cx="41984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 </a:t>
            </a:r>
            <a:r>
              <a:rPr lang="ru-RU" sz="3600" dirty="0" smtClean="0"/>
              <a:t>ПРАВИЛА ПИЛЕНИЯ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857232"/>
            <a:ext cx="864399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1.При распиливании заготовок отступают от линии разметки на 2—3 мм.   </a:t>
            </a:r>
          </a:p>
          <a:p>
            <a:r>
              <a:rPr lang="ru-RU" dirty="0" smtClean="0"/>
              <a:t> 2.Полотно ножовки должно перемещаться под прямым углом к заготовке.</a:t>
            </a:r>
            <a:br>
              <a:rPr lang="ru-RU" dirty="0" smtClean="0"/>
            </a:br>
            <a:r>
              <a:rPr lang="ru-RU" dirty="0" smtClean="0"/>
              <a:t>3.Контроль  за пилением проводится по линии разметки. Она должна оставаться слева от места пиления на заготовке.</a:t>
            </a:r>
            <a:br>
              <a:rPr lang="ru-RU" dirty="0" smtClean="0"/>
            </a:br>
            <a:r>
              <a:rPr lang="ru-RU" dirty="0" smtClean="0"/>
              <a:t>4.Для более точного пиления заготовок из древесины или фанеры используют пилы с мелкими зубьями. Наклон пилы показан на рисунке.</a:t>
            </a:r>
          </a:p>
          <a:p>
            <a:endParaRPr lang="ru-RU" dirty="0"/>
          </a:p>
        </p:txBody>
      </p:sp>
      <p:pic>
        <p:nvPicPr>
          <p:cNvPr id="5" name="Рисунок 4" descr="im_62_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643182"/>
            <a:ext cx="4500594" cy="1814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im_63_s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500570"/>
            <a:ext cx="214314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643174" y="4500570"/>
            <a:ext cx="57150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6.Работают ножовкой так. Размеченную заготовку кладут на доску (1) на столярном верстаке, имеющую упор (2). Левой рукой прижимают заготовку к упору, а правой делают запил. При этом ножовку прижимают к упору и делают несколько коротких плавных движений к себе. После </a:t>
            </a:r>
            <a:r>
              <a:rPr lang="ru-RU" dirty="0" err="1" smtClean="0"/>
              <a:t>запиливания</a:t>
            </a:r>
            <a:r>
              <a:rPr lang="ru-RU" dirty="0" smtClean="0"/>
              <a:t> ножовку двигают на всю ее длину, совмещая с разметочной чертой пропила. 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86314" y="2714620"/>
            <a:ext cx="41434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5.Движениями пилы вдоль по черте делают надрез, затем брусок убирают и деталь отпиливают. В конце пиления нажим на пилу ослабляют, чтобы не скалывать волокна древесины на выходе пилы.</a:t>
            </a:r>
            <a:endParaRPr lang="ru-RU" dirty="0"/>
          </a:p>
        </p:txBody>
      </p:sp>
    </p:spTree>
  </p:cSld>
  <p:clrMapOvr>
    <a:masterClrMapping/>
  </p:clrMapOvr>
  <p:transition>
    <p:wheel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600"/>
                            </p:stCondLst>
                            <p:childTnLst>
                              <p:par>
                                <p:cTn id="11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600"/>
                            </p:stCondLst>
                            <p:childTnLst>
                              <p:par>
                                <p:cTn id="16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600"/>
                            </p:stCondLst>
                            <p:childTnLst>
                              <p:par>
                                <p:cTn id="21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600"/>
                            </p:stCondLst>
                            <p:childTnLst>
                              <p:par>
                                <p:cTn id="26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600"/>
                            </p:stCondLst>
                            <p:childTnLst>
                              <p:par>
                                <p:cTn id="3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14290"/>
            <a:ext cx="71288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ПРИСПОСОБЛЕНИЯ ДЛЯ ПИЛЕНИЯ</a:t>
            </a:r>
            <a:endParaRPr lang="ru-RU" sz="3600" dirty="0"/>
          </a:p>
        </p:txBody>
      </p:sp>
      <p:pic>
        <p:nvPicPr>
          <p:cNvPr id="3" name="Рисунок 2" descr="im_65_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928670"/>
            <a:ext cx="2695575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000364" y="928671"/>
            <a:ext cx="592935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точной распиловки брусков и досок под углами 90°, 45°, 60° и другими применяют </a:t>
            </a:r>
            <a:r>
              <a:rPr lang="ru-RU" dirty="0" err="1" smtClean="0"/>
              <a:t>стусла</a:t>
            </a:r>
            <a:r>
              <a:rPr lang="ru-RU" dirty="0" smtClean="0"/>
              <a:t>. </a:t>
            </a:r>
            <a:r>
              <a:rPr lang="ru-RU" dirty="0" err="1" smtClean="0"/>
              <a:t>Стусло</a:t>
            </a:r>
            <a:r>
              <a:rPr lang="ru-RU" dirty="0" smtClean="0"/>
              <a:t> имеет желобчатую форму. Оно состоит из дна 1, двух боковин 2, между которыми зажимается распиливаемая заготовка 3. На боковинах выполнены пропилы под нужным углом. В эти пропилы вставляют полотно пилы 4 и производят распиловку под нужным углом.</a:t>
            </a:r>
            <a:endParaRPr lang="ru-RU" dirty="0"/>
          </a:p>
        </p:txBody>
      </p:sp>
      <p:pic>
        <p:nvPicPr>
          <p:cNvPr id="5" name="Рисунок 4" descr="im_52_s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500438"/>
            <a:ext cx="264320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929058" y="342900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Применение </a:t>
            </a:r>
            <a:r>
              <a:rPr lang="ru-RU" dirty="0" err="1" smtClean="0"/>
              <a:t>стусла</a:t>
            </a:r>
            <a:r>
              <a:rPr lang="ru-RU" dirty="0" smtClean="0"/>
              <a:t> исключает разметку детали, повышает точность распиловки, уменьшает затраты времени на разметку детали, повышая таким образом производительность труда. Особенно эффективно применение </a:t>
            </a:r>
            <a:r>
              <a:rPr lang="ru-RU" dirty="0" err="1" smtClean="0"/>
              <a:t>стусла</a:t>
            </a:r>
            <a:r>
              <a:rPr lang="ru-RU" dirty="0" smtClean="0"/>
              <a:t> при массовом изготовлении деталей. </a:t>
            </a:r>
            <a:r>
              <a:rPr lang="ru-RU" dirty="0" err="1" smtClean="0"/>
              <a:t>Стусло</a:t>
            </a:r>
            <a:r>
              <a:rPr lang="ru-RU" dirty="0" smtClean="0"/>
              <a:t> может выглядеть и так, как показано на фотографии. </a:t>
            </a:r>
            <a:endParaRPr lang="ru-RU" dirty="0"/>
          </a:p>
        </p:txBody>
      </p:sp>
    </p:spTree>
  </p:cSld>
  <p:clrMapOvr>
    <a:masterClrMapping/>
  </p:clrMapOvr>
  <p:transition>
    <p:wheel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14290"/>
            <a:ext cx="71288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ПРИСПОСОБЛЕНИЯ ДЛЯ ПИЛЕНИЯ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214422"/>
            <a:ext cx="80010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удобства пиления используют также </a:t>
            </a:r>
            <a:r>
              <a:rPr lang="ru-RU" dirty="0" err="1" smtClean="0"/>
              <a:t>цулагу</a:t>
            </a:r>
            <a:r>
              <a:rPr lang="ru-RU" dirty="0" smtClean="0"/>
              <a:t>. </a:t>
            </a:r>
            <a:r>
              <a:rPr lang="ru-RU" dirty="0" err="1" smtClean="0"/>
              <a:t>Цулага</a:t>
            </a:r>
            <a:r>
              <a:rPr lang="ru-RU" dirty="0" smtClean="0"/>
              <a:t> очень быстро изготавливается из листа фанеры или доски и двух брусков. Благодаря нижнему бруску её легко прижать к столешнице, а верхний служит для упора заготовки. </a:t>
            </a:r>
            <a:r>
              <a:rPr lang="ru-RU" dirty="0" err="1" smtClean="0"/>
              <a:t>Цулагу</a:t>
            </a:r>
            <a:r>
              <a:rPr lang="ru-RU" dirty="0" smtClean="0"/>
              <a:t> можно сделать с подвижным упором для отпиливания большого количества одинаковых деталей.</a:t>
            </a:r>
            <a:endParaRPr lang="ru-RU" dirty="0"/>
          </a:p>
        </p:txBody>
      </p:sp>
      <p:pic>
        <p:nvPicPr>
          <p:cNvPr id="4" name="Рисунок 3" descr="im_66_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857496"/>
            <a:ext cx="335758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im_67_s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2857496"/>
            <a:ext cx="357190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85728"/>
            <a:ext cx="77867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Приёмы пиления, используя </a:t>
            </a:r>
            <a:r>
              <a:rPr lang="ru-RU" sz="2400" dirty="0" err="1" smtClean="0"/>
              <a:t>цулагу</a:t>
            </a:r>
            <a:r>
              <a:rPr lang="ru-RU" sz="2400" dirty="0" smtClean="0"/>
              <a:t>, </a:t>
            </a:r>
            <a:r>
              <a:rPr lang="ru-RU" sz="2400" dirty="0" err="1" smtClean="0"/>
              <a:t>стусло</a:t>
            </a:r>
            <a:r>
              <a:rPr lang="ru-RU" sz="2400" dirty="0" smtClean="0"/>
              <a:t>, упоры</a:t>
            </a:r>
            <a:endParaRPr lang="ru-RU" sz="2400" dirty="0"/>
          </a:p>
        </p:txBody>
      </p:sp>
      <p:pic>
        <p:nvPicPr>
          <p:cNvPr id="3" name="Рисунок 2" descr="im_68_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071546"/>
            <a:ext cx="2381250" cy="2066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im_69_s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1000108"/>
            <a:ext cx="238125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im_70_s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3786190"/>
            <a:ext cx="23812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im_71_s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14678" y="3786190"/>
            <a:ext cx="23812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im_72_s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72198" y="3786190"/>
            <a:ext cx="238125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im_73_s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72198" y="1071546"/>
            <a:ext cx="238125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34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278</TotalTime>
  <Words>581</Words>
  <Application>Microsoft Office PowerPoint</Application>
  <PresentationFormat>Экран (4:3)</PresentationFormat>
  <Paragraphs>45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                          МкОУ Остяцкая ОШ           Пиление столярной ножовкой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Пиление столярной ножовкой </dc:title>
  <dc:creator>Пользователь</dc:creator>
  <cp:lastModifiedBy>User</cp:lastModifiedBy>
  <cp:revision>17</cp:revision>
  <dcterms:created xsi:type="dcterms:W3CDTF">2010-11-25T06:52:43Z</dcterms:created>
  <dcterms:modified xsi:type="dcterms:W3CDTF">2015-10-16T07:03:58Z</dcterms:modified>
</cp:coreProperties>
</file>